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0" r:id="rId3"/>
    <p:sldId id="324" r:id="rId4"/>
    <p:sldId id="312" r:id="rId5"/>
    <p:sldId id="318" r:id="rId6"/>
    <p:sldId id="316" r:id="rId7"/>
    <p:sldId id="314" r:id="rId8"/>
    <p:sldId id="320" r:id="rId9"/>
    <p:sldId id="322" r:id="rId10"/>
    <p:sldId id="313" r:id="rId11"/>
    <p:sldId id="323" r:id="rId12"/>
    <p:sldId id="319" r:id="rId13"/>
    <p:sldId id="317" r:id="rId14"/>
    <p:sldId id="280" r:id="rId15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434" userDrawn="1">
          <p15:clr>
            <a:srgbClr val="A4A3A4"/>
          </p15:clr>
        </p15:guide>
        <p15:guide id="4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EB"/>
    <a:srgbClr val="EDEDED"/>
    <a:srgbClr val="AA1219"/>
    <a:srgbClr val="CC0000"/>
    <a:srgbClr val="FF0000"/>
    <a:srgbClr val="F8EC00"/>
    <a:srgbClr val="FAEDDE"/>
    <a:srgbClr val="FEC776"/>
    <a:srgbClr val="EDF0F0"/>
    <a:srgbClr val="A9D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2" autoAdjust="0"/>
    <p:restoredTop sz="88339" autoAdjust="0"/>
  </p:normalViewPr>
  <p:slideViewPr>
    <p:cSldViewPr snapToGrid="0">
      <p:cViewPr varScale="1">
        <p:scale>
          <a:sx n="97" d="100"/>
          <a:sy n="97" d="100"/>
        </p:scale>
        <p:origin x="1194" y="90"/>
      </p:cViewPr>
      <p:guideLst>
        <p:guide pos="3840"/>
        <p:guide pos="2434"/>
        <p:guide orient="horz" pos="21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36"/>
    </p:cViewPr>
  </p:sorterViewPr>
  <p:notesViewPr>
    <p:cSldViewPr snapToGrid="0" showGuides="1">
      <p:cViewPr varScale="1">
        <p:scale>
          <a:sx n="83" d="100"/>
          <a:sy n="83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D9358BC-04DF-4455-B949-70BC917541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9F56B79-1091-400F-A2A9-6227671170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D112-0CED-45F9-83CF-E12CD0876C93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FF21A8-AF92-4370-9E6D-DA18C0EF5F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[1]Unlearnable exampless: making personal data unexploitable(ICLR2021)(https://github.com/HanxunH/Unlearnable-Examples  )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5F13FF-4C82-4209-AB1F-7FD604644B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AFF9C-CAE3-49DD-A734-0E2812077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02478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[1]Unlearnable exampless: making personal data unexploitable(ICLR2021)(https://github.com/HanxunH/Unlearnable-Examples  )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0928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2D859A-DAEA-4265-B7B4-F0DFC9A44F1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zh-CN"/>
              <a:t>[1]Unlearnable exampless: making personal data unexploitable(ICLR2021)(https://github.com/HanxunH/Unlearnable-Examples  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7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zh-CN"/>
              <a:t>[1]Unlearnable exampless: making personal data unexploitable(ICLR2021)(https://github.com/HanxunH/Unlearnable-Examples  )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567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zh-CN"/>
              <a:t>[1]Unlearnable exampless: making personal data unexploitable(ICLR2021)(https://github.com/HanxunH/Unlearnable-Examples  )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474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zh-CN"/>
              <a:t>[1]Unlearnable exampless: making personal data unexploitable(ICLR2021)(https://github.com/HanxunH/Unlearnable-Examples  )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627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zh-CN"/>
              <a:t>[1]Unlearnable exampless: making personal data unexploitable(ICLR2021)(https://github.com/HanxunH/Unlearnable-Examples  )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952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zh-CN"/>
              <a:t>[1]Unlearnable exampless: making personal data unexploitable(ICLR2021)(https://github.com/HanxunH/Unlearnable-Examples  )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122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133A512F-7935-4AA0-B8EE-327DA99E14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9AEC58-8F05-45A3-900B-EBD7DE4066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7" name="内容占位符 25">
            <a:extLst>
              <a:ext uri="{FF2B5EF4-FFF2-40B4-BE49-F238E27FC236}">
                <a16:creationId xmlns:a16="http://schemas.microsoft.com/office/drawing/2014/main" id="{17E19222-08F1-4F61-ACC2-6E16BB7436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5B70BAF5-028D-41B3-B9C1-DA2C824DFA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630356-568D-4951-BB6A-685960A62A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9C00A82-D333-4159-817E-9C7380D16DA1}"/>
              </a:ext>
            </a:extLst>
          </p:cNvPr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2F7CF06-2AC1-461F-B3BC-23393E41E73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D624B0D-C38A-4A21-9289-4625DBDC6329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71D46B1-BB63-4C6F-B0CE-67B40AD7F8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1B8C26D-FDFA-4BF4-A7CF-B529B7E2DB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98E603D-9283-4A63-8228-31FC2A45BE6E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1622BD5-1061-4C09-9A14-FD1D2E6AED4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EF307E6C-E519-4B19-B34C-BF0345703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5064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8ACCEA9-8D4D-47C1-AFB3-3E215258EFDB}"/>
              </a:ext>
            </a:extLst>
          </p:cNvPr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>
            <a:extLst>
              <a:ext uri="{FF2B5EF4-FFF2-40B4-BE49-F238E27FC236}">
                <a16:creationId xmlns:a16="http://schemas.microsoft.com/office/drawing/2014/main" id="{62155B61-5059-48B5-87FF-DD4186D22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D934C7A-D80F-46AF-9EA9-3274A652C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3973" r="3197"/>
          <a:stretch/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2A61551-45B8-4979-813A-58420CD05B43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5C5EC2-BF47-4B56-8C74-5186E7035801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F2E2F86-D946-488E-851C-D8455FD8E6B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85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F2A3FF-349C-4A77-B4E4-30B91612AF58}"/>
              </a:ext>
            </a:extLst>
          </p:cNvPr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D43C20-4F27-4C91-AEAA-CF5C31A80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/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6616902-5391-4A6F-829E-AD2830E6904C}"/>
              </a:ext>
            </a:extLst>
          </p:cNvPr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35A62-787F-4D0F-902F-C6A602FEBB80}"/>
              </a:ext>
            </a:extLst>
          </p:cNvPr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30E292-1289-47A7-B19B-DBEC054F4388}"/>
              </a:ext>
            </a:extLst>
          </p:cNvPr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  <p:extLst>
      <p:ext uri="{BB962C8B-B14F-4D97-AF65-F5344CB8AC3E}">
        <p14:creationId xmlns:p14="http://schemas.microsoft.com/office/powerpoint/2010/main" val="284729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2BE1FDF5-4923-43E1-8950-8527649FE6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D0C4E5-D655-41D1-8AC5-975561F1C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/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DD1933B-16C3-4999-98BD-F73EBEC916D2}"/>
              </a:ext>
            </a:extLst>
          </p:cNvPr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3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>
            <a:extLst>
              <a:ext uri="{FF2B5EF4-FFF2-40B4-BE49-F238E27FC236}">
                <a16:creationId xmlns:a16="http://schemas.microsoft.com/office/drawing/2014/main" id="{B94F3640-73A4-452A-B43A-9C6BC3DA01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E81BD90-8A64-4ED5-A552-F6BD597FB9AE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>
            <a:extLst>
              <a:ext uri="{FF2B5EF4-FFF2-40B4-BE49-F238E27FC236}">
                <a16:creationId xmlns:a16="http://schemas.microsoft.com/office/drawing/2014/main" id="{6E06DE62-527A-47C4-87BF-FFC53A66E7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>
            <a:extLst>
              <a:ext uri="{FF2B5EF4-FFF2-40B4-BE49-F238E27FC236}">
                <a16:creationId xmlns:a16="http://schemas.microsoft.com/office/drawing/2014/main" id="{028BE167-9388-4F73-B56C-D2C5AA5D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04C2BD-8375-4CA5-A006-B014FC0FB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>
            <a:extLst>
              <a:ext uri="{FF2B5EF4-FFF2-40B4-BE49-F238E27FC236}">
                <a16:creationId xmlns:a16="http://schemas.microsoft.com/office/drawing/2014/main" id="{E32F64F0-3B16-41D3-A21E-C57551DE70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07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AE37BE-F1B1-4D9C-A3B6-56648BA1CF1D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01B036-7786-46C7-98A8-6857014E016B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>
            <a:extLst>
              <a:ext uri="{FF2B5EF4-FFF2-40B4-BE49-F238E27FC236}">
                <a16:creationId xmlns:a16="http://schemas.microsoft.com/office/drawing/2014/main" id="{947A5DF3-60A2-4866-9A4F-599F80ED898E}"/>
              </a:ext>
            </a:extLst>
          </p:cNvPr>
          <p:cNvSpPr txBox="1">
            <a:spLocks/>
          </p:cNvSpPr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6" name="图片 15" descr="文本&#10;&#10;描述已自动生成">
            <a:extLst>
              <a:ext uri="{FF2B5EF4-FFF2-40B4-BE49-F238E27FC236}">
                <a16:creationId xmlns:a16="http://schemas.microsoft.com/office/drawing/2014/main" id="{F48AE7D4-DFEE-4825-B27E-30333F4A9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04CF1101-69DB-4A33-A9E2-33249567E3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687FC-3BE9-4FBA-A63F-1E81331F6D34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A3466E-5ED7-4191-A258-206517395BA4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1DA9E16-0FEA-4E2C-8CE1-B167730F177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6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AE37BE-F1B1-4D9C-A3B6-56648BA1CF1D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01B036-7786-46C7-98A8-6857014E016B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>
            <a:extLst>
              <a:ext uri="{FF2B5EF4-FFF2-40B4-BE49-F238E27FC236}">
                <a16:creationId xmlns:a16="http://schemas.microsoft.com/office/drawing/2014/main" id="{947A5DF3-60A2-4866-9A4F-599F80ED898E}"/>
              </a:ext>
            </a:extLst>
          </p:cNvPr>
          <p:cNvSpPr txBox="1">
            <a:spLocks/>
          </p:cNvSpPr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687FC-3BE9-4FBA-A63F-1E81331F6D34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A3466E-5ED7-4191-A258-206517395BA4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1DA9E16-0FEA-4E2C-8CE1-B167730F177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>
            <a:extLst>
              <a:ext uri="{FF2B5EF4-FFF2-40B4-BE49-F238E27FC236}">
                <a16:creationId xmlns:a16="http://schemas.microsoft.com/office/drawing/2014/main" id="{5723A9D1-EED7-4450-8C0A-D4F40F2B0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D828F617-93F6-4A6A-9A46-2F3977BC7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263751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>
            <a:extLst>
              <a:ext uri="{FF2B5EF4-FFF2-40B4-BE49-F238E27FC236}">
                <a16:creationId xmlns:a16="http://schemas.microsoft.com/office/drawing/2014/main" id="{033EB741-EFF7-4BA9-9D9F-8D39CB76B557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340CE4CD-6751-47F9-A2C4-46D3B98564CC}"/>
              </a:ext>
            </a:extLst>
          </p:cNvPr>
          <p:cNvSpPr txBox="1">
            <a:spLocks/>
          </p:cNvSpPr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F900DEE-6164-48C3-8797-16E7213B0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E9C0F90-B4B1-48B6-B1D3-91ACC9BAE7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B2C31BE-C0C5-4899-948E-BC783E5331C4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4" name="图片 13" descr="图片包含 建筑物&#10;&#10;自动生成的说明">
            <a:extLst>
              <a:ext uri="{FF2B5EF4-FFF2-40B4-BE49-F238E27FC236}">
                <a16:creationId xmlns:a16="http://schemas.microsoft.com/office/drawing/2014/main" id="{05619C6E-49A8-4320-BAA1-41C03E721E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C8161E">
                <a:tint val="45000"/>
                <a:satMod val="40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>
            <a:extLst>
              <a:ext uri="{FF2B5EF4-FFF2-40B4-BE49-F238E27FC236}">
                <a16:creationId xmlns:a16="http://schemas.microsoft.com/office/drawing/2014/main" id="{545C6A52-683F-4BB0-A406-3D050A96C0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005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52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2AC7F3C-7382-4A84-A86E-90EDDD72E8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>
            <a:extLst>
              <a:ext uri="{FF2B5EF4-FFF2-40B4-BE49-F238E27FC236}">
                <a16:creationId xmlns:a16="http://schemas.microsoft.com/office/drawing/2014/main" id="{3E65EB6F-1E6F-4BA7-9B1A-87394468F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C851C1A8-2647-4778-B954-91350A3936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67E4451-E515-4CD6-9AC2-80FEED5A3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EB66B9-CD9A-4406-B82A-B301F0B2B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/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ED13B5-679B-4E26-81FE-6C898B17DE9C}"/>
              </a:ext>
            </a:extLst>
          </p:cNvPr>
          <p:cNvCxnSpPr>
            <a:cxnSpLocks/>
          </p:cNvCxnSpPr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5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>
            <a:extLst>
              <a:ext uri="{FF2B5EF4-FFF2-40B4-BE49-F238E27FC236}">
                <a16:creationId xmlns:a16="http://schemas.microsoft.com/office/drawing/2014/main" id="{636D3F5B-DBA0-4275-91FF-D14D16748B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>
            <a:extLst>
              <a:ext uri="{FF2B5EF4-FFF2-40B4-BE49-F238E27FC236}">
                <a16:creationId xmlns:a16="http://schemas.microsoft.com/office/drawing/2014/main" id="{EAF966A0-3FED-4405-A46B-41C9C95D7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>
            <a:extLst>
              <a:ext uri="{FF2B5EF4-FFF2-40B4-BE49-F238E27FC236}">
                <a16:creationId xmlns:a16="http://schemas.microsoft.com/office/drawing/2014/main" id="{5CABA719-CA98-4DC1-BD84-0C9150108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A416B96-18E1-4343-823D-E9C854070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3585C-5A73-4AF1-B357-3035864895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69D545-3D6A-42A2-B6DB-9D6B8FC38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83CA0A-3CEC-4CF5-883E-6E1BED8E599C}"/>
              </a:ext>
            </a:extLst>
          </p:cNvPr>
          <p:cNvCxnSpPr>
            <a:cxnSpLocks/>
          </p:cNvCxnSpPr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66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36BD71-E314-4A66-99B1-E39EA1F94132}"/>
              </a:ext>
            </a:extLst>
          </p:cNvPr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>
            <a:extLst>
              <a:ext uri="{FF2B5EF4-FFF2-40B4-BE49-F238E27FC236}">
                <a16:creationId xmlns:a16="http://schemas.microsoft.com/office/drawing/2014/main" id="{636D3F5B-DBA0-4275-91FF-D14D16748B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>
            <a:extLst>
              <a:ext uri="{FF2B5EF4-FFF2-40B4-BE49-F238E27FC236}">
                <a16:creationId xmlns:a16="http://schemas.microsoft.com/office/drawing/2014/main" id="{EAF966A0-3FED-4405-A46B-41C9C95D7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>
            <a:extLst>
              <a:ext uri="{FF2B5EF4-FFF2-40B4-BE49-F238E27FC236}">
                <a16:creationId xmlns:a16="http://schemas.microsoft.com/office/drawing/2014/main" id="{5CABA719-CA98-4DC1-BD84-0C9150108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3585C-5A73-4AF1-B357-3035864895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69D545-3D6A-42A2-B6DB-9D6B8FC38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83CA0A-3CEC-4CF5-883E-6E1BED8E599C}"/>
              </a:ext>
            </a:extLst>
          </p:cNvPr>
          <p:cNvCxnSpPr>
            <a:cxnSpLocks/>
          </p:cNvCxnSpPr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9">
            <a:extLst>
              <a:ext uri="{FF2B5EF4-FFF2-40B4-BE49-F238E27FC236}">
                <a16:creationId xmlns:a16="http://schemas.microsoft.com/office/drawing/2014/main" id="{D9C12F1F-D259-4DBE-BE69-A81C4C0FB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2375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extLst>
              <a:ext uri="{FF2B5EF4-FFF2-40B4-BE49-F238E27FC236}">
                <a16:creationId xmlns:a16="http://schemas.microsoft.com/office/drawing/2014/main" id="{98E190D1-AFAC-4AD9-B92E-58B87CBA2BBB}"/>
              </a:ext>
            </a:extLst>
          </p:cNvPr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>
            <a:extLst>
              <a:ext uri="{FF2B5EF4-FFF2-40B4-BE49-F238E27FC236}">
                <a16:creationId xmlns:a16="http://schemas.microsoft.com/office/drawing/2014/main" id="{96682C4B-F3CB-4913-99B2-00AFB7251F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>
            <a:extLst>
              <a:ext uri="{FF2B5EF4-FFF2-40B4-BE49-F238E27FC236}">
                <a16:creationId xmlns:a16="http://schemas.microsoft.com/office/drawing/2014/main" id="{B5A17264-04D1-4C02-832A-A1DA9484B0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6FA3F28-F930-4C1E-80F2-90C73C8F30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86D724-0E80-4FBA-8317-A8CE5EF380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3A0ABC-646A-4367-9E96-FFDDE79E6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>
            <a:extLst>
              <a:ext uri="{FF2B5EF4-FFF2-40B4-BE49-F238E27FC236}">
                <a16:creationId xmlns:a16="http://schemas.microsoft.com/office/drawing/2014/main" id="{1E4B9AD9-F42C-42B1-BF19-2BD63A06C2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763BFF2-1BD6-4E69-9E37-FE80DFEC27A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22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>
            <a:extLst>
              <a:ext uri="{FF2B5EF4-FFF2-40B4-BE49-F238E27FC236}">
                <a16:creationId xmlns:a16="http://schemas.microsoft.com/office/drawing/2014/main" id="{CA3B2481-2E39-4F26-AD96-B5923670E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227DB4D-9A52-41BB-8743-E8038C4138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>
            <a:extLst>
              <a:ext uri="{FF2B5EF4-FFF2-40B4-BE49-F238E27FC236}">
                <a16:creationId xmlns:a16="http://schemas.microsoft.com/office/drawing/2014/main" id="{B2D05E36-F937-40FD-97BB-9372B5AC93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5BC80367-1D9F-485B-B0F7-7C45899F90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>
            <a:extLst>
              <a:ext uri="{FF2B5EF4-FFF2-40B4-BE49-F238E27FC236}">
                <a16:creationId xmlns:a16="http://schemas.microsoft.com/office/drawing/2014/main" id="{61CC23B2-BE5F-4680-96CD-C33FF9374D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88FC1A-7F0D-4A9B-AA04-89AD4994A8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0B84F0-53AC-421B-9FBC-62687BB5AA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E27F61-80B1-40C1-B303-E54548F0A0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6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DC54DA7-8689-4800-BC51-1B5E92F91EBD}"/>
              </a:ext>
            </a:extLst>
          </p:cNvPr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E59BA01-ADDE-45EC-AD9A-30B45C126EF8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5C4775BF-17D8-45C0-9CB9-425332699B08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0D22151C-5CCD-4390-83DF-F41B623A3BBE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>
                  <a:extLst>
                    <a:ext uri="{FF2B5EF4-FFF2-40B4-BE49-F238E27FC236}">
                      <a16:creationId xmlns:a16="http://schemas.microsoft.com/office/drawing/2014/main" id="{4FA339D9-8197-4F28-8D72-F96BF5158E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81911D-2E44-4FD6-A0AD-907AAE52FACB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92C7D20-4DAB-48D5-B9FE-07311B97C222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2A3E5D-FF59-4C7C-A657-F2CE27FA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>
            <a:extLst>
              <a:ext uri="{FF2B5EF4-FFF2-40B4-BE49-F238E27FC236}">
                <a16:creationId xmlns:a16="http://schemas.microsoft.com/office/drawing/2014/main" id="{AF8E3962-2329-4680-827B-C4237CDC52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3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78DC3B0-6545-47FD-A372-07AD4DF09697}"/>
              </a:ext>
            </a:extLst>
          </p:cNvPr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499F2E8-30BC-413E-8034-6A7278D4979C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BFD679A7-DAD2-4984-B6F0-7C9ABE4B8F0F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24CD77E-BBF9-4D46-B301-F75D3222F2E0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>
                  <a:extLst>
                    <a:ext uri="{FF2B5EF4-FFF2-40B4-BE49-F238E27FC236}">
                      <a16:creationId xmlns:a16="http://schemas.microsoft.com/office/drawing/2014/main" id="{83E81D97-88FE-44C4-85F5-ABEF155EA0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959A77-64DA-4694-95C2-AD9E38910645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0512A63-1AB8-442E-BAE6-AF2B98235281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D253681-53B8-4661-A94B-736B46C3A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D403F116-EFE8-4DEB-B6FE-4D20752B74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101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3E3E6D-D003-4285-9CD3-F9F948F4D4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/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20F80C42-4A81-4868-AA78-9E4FF9811E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B998610-38B8-4F4F-8E37-98D574A43924}"/>
              </a:ext>
            </a:extLst>
          </p:cNvPr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8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1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8" r:id="rId4"/>
    <p:sldLayoutId id="2147483683" r:id="rId5"/>
    <p:sldLayoutId id="2147483689" r:id="rId6"/>
    <p:sldLayoutId id="2147483682" r:id="rId7"/>
    <p:sldLayoutId id="2147483684" r:id="rId8"/>
    <p:sldLayoutId id="2147483664" r:id="rId9"/>
    <p:sldLayoutId id="2147483677" r:id="rId10"/>
    <p:sldLayoutId id="2147483678" r:id="rId11"/>
    <p:sldLayoutId id="2147483675" r:id="rId12"/>
    <p:sldLayoutId id="2147483690" r:id="rId13"/>
    <p:sldLayoutId id="2147483685" r:id="rId14"/>
    <p:sldLayoutId id="2147483686" r:id="rId15"/>
    <p:sldLayoutId id="2147483691" r:id="rId16"/>
    <p:sldLayoutId id="214748368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6771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27" indent="-241927" algn="l" defTabSz="967710" rtl="0" eaLnBrk="1" latinLnBrk="0" hangingPunct="1">
        <a:lnSpc>
          <a:spcPct val="90000"/>
        </a:lnSpc>
        <a:spcBef>
          <a:spcPts val="1058"/>
        </a:spcBef>
        <a:buFontTx/>
        <a:buBlip>
          <a:blip r:embed="rId19"/>
        </a:buBlip>
        <a:defRPr sz="2963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78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37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117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49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34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0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05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891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765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55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1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56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1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27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12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983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838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1">
          <p15:clr>
            <a:srgbClr val="F26B43"/>
          </p15:clr>
        </p15:guide>
        <p15:guide id="2" orient="horz" pos="227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041">
          <p15:clr>
            <a:srgbClr val="F26B43"/>
          </p15:clr>
        </p15:guide>
        <p15:guide id="6" pos="7446" userDrawn="1">
          <p15:clr>
            <a:srgbClr val="F26B43"/>
          </p15:clr>
        </p15:guide>
        <p15:guide id="7" orient="horz" pos="3651">
          <p15:clr>
            <a:srgbClr val="F26B43"/>
          </p15:clr>
        </p15:guide>
        <p15:guide id="8" orient="horz" pos="2514">
          <p15:clr>
            <a:srgbClr val="FDE53C"/>
          </p15:clr>
        </p15:guide>
        <p15:guide id="9" orient="horz" pos="1554">
          <p15:clr>
            <a:srgbClr val="FDE53C"/>
          </p15:clr>
        </p15:guide>
        <p15:guide id="12" pos="2418">
          <p15:clr>
            <a:srgbClr val="A4A3A4"/>
          </p15:clr>
        </p15:guide>
        <p15:guide id="13" pos="4830">
          <p15:clr>
            <a:srgbClr val="A4A3A4"/>
          </p15:clr>
        </p15:guide>
        <p15:guide id="14" orient="horz" pos="1356">
          <p15:clr>
            <a:srgbClr val="A4A3A4"/>
          </p15:clr>
        </p15:guide>
        <p15:guide id="15" orient="horz" pos="2718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05ECC-F19C-469E-BAA3-7810EC50D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792" y="2155998"/>
            <a:ext cx="8932117" cy="1374726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zh-CN" altLang="en-US" sz="5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缺陷检测</a:t>
            </a:r>
            <a:r>
              <a:rPr lang="en-US" altLang="zh-CN" sz="5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&amp;</a:t>
            </a:r>
            <a:r>
              <a:rPr lang="zh-CN" altLang="en-US" sz="5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相机内参标定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B5F1DE-2DCC-43FF-880E-DD12920912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b="1" dirty="0"/>
              <a:t>2024</a:t>
            </a:r>
            <a:r>
              <a:rPr lang="zh-CN" altLang="en-US" b="1" dirty="0"/>
              <a:t>年</a:t>
            </a:r>
            <a:r>
              <a:rPr lang="en-US" altLang="zh-CN" b="1" dirty="0"/>
              <a:t>5</a:t>
            </a:r>
            <a:r>
              <a:rPr lang="zh-CN" altLang="en-US" b="1" dirty="0"/>
              <a:t>月</a:t>
            </a:r>
            <a:r>
              <a:rPr lang="en-US" altLang="zh-CN" b="1" dirty="0"/>
              <a:t>9</a:t>
            </a:r>
            <a:r>
              <a:rPr lang="zh-CN" altLang="en-US" b="1" dirty="0"/>
              <a:t>日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53CAF1-A9D1-4E1E-932D-D7D1FAD855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汇报人：方彬</a:t>
            </a:r>
            <a:endParaRPr lang="en-US" altLang="zh-CN" dirty="0"/>
          </a:p>
          <a:p>
            <a:r>
              <a:rPr lang="zh-CN" altLang="en-US" dirty="0"/>
              <a:t>导师：马利庄教授</a:t>
            </a:r>
          </a:p>
        </p:txBody>
      </p:sp>
    </p:spTree>
    <p:extLst>
      <p:ext uri="{BB962C8B-B14F-4D97-AF65-F5344CB8AC3E}">
        <p14:creationId xmlns:p14="http://schemas.microsoft.com/office/powerpoint/2010/main" val="300388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2C147-FF68-C44A-B050-5CAFCE4B1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B0B01721-70C9-45BD-6FCB-C9A2A262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Refine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E39CA3-A4D4-A732-23D9-519486E8A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38" y="1001020"/>
            <a:ext cx="5818648" cy="26136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6AF3B9-A892-6007-DC25-E7AD96277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53686" y="-492479"/>
            <a:ext cx="2609333" cy="55963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F30131C-7A6B-B88E-E8D3-54D3B135EF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5" r="7611"/>
          <a:stretch/>
        </p:blipFill>
        <p:spPr>
          <a:xfrm>
            <a:off x="441538" y="3803851"/>
            <a:ext cx="6195497" cy="17868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6369170-4BCE-9497-41BD-DE17373C4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160818" y="2289377"/>
            <a:ext cx="21812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2C147-FF68-C44A-B050-5CAFCE4B1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B0B01721-70C9-45BD-6FCB-C9A2A262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69A90C-CEAB-B292-8697-51F59614C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950"/>
            <a:ext cx="12192000" cy="14972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53E76F-D9D5-DD5D-EE89-F1802010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932" y="2672042"/>
            <a:ext cx="64008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5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2C147-FF68-C44A-B050-5CAFCE4B1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B0B01721-70C9-45BD-6FCB-C9A2A262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双目内参标定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97CD3A-58F5-0513-DE82-7C3EAC610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6" t="22248" r="7987" b="17617"/>
          <a:stretch/>
        </p:blipFill>
        <p:spPr>
          <a:xfrm>
            <a:off x="436600" y="2818209"/>
            <a:ext cx="5227770" cy="27493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69C8A4-A669-4158-D033-5EA15DA265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1" t="22247" r="9430" b="17618"/>
          <a:stretch/>
        </p:blipFill>
        <p:spPr>
          <a:xfrm>
            <a:off x="6096000" y="2818209"/>
            <a:ext cx="5112048" cy="274933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54FBAD9-50BB-6E92-3F42-4EECA947E9F2}"/>
              </a:ext>
            </a:extLst>
          </p:cNvPr>
          <p:cNvSpPr txBox="1"/>
          <p:nvPr/>
        </p:nvSpPr>
        <p:spPr>
          <a:xfrm>
            <a:off x="2411806" y="2448878"/>
            <a:ext cx="233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Dust3R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F0B4BE-6F5B-6FD3-9F48-AD3A3D7562AA}"/>
              </a:ext>
            </a:extLst>
          </p:cNvPr>
          <p:cNvSpPr txBox="1"/>
          <p:nvPr/>
        </p:nvSpPr>
        <p:spPr>
          <a:xfrm>
            <a:off x="7947333" y="2488852"/>
            <a:ext cx="233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Dust3R-refine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33950B3-DCD4-694B-4DFC-261733CACC96}"/>
              </a:ext>
            </a:extLst>
          </p:cNvPr>
          <p:cNvSpPr txBox="1"/>
          <p:nvPr/>
        </p:nvSpPr>
        <p:spPr>
          <a:xfrm>
            <a:off x="436599" y="1290453"/>
            <a:ext cx="10359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通过尝试不同的解决方案，实验发现双目的标定的准确度反而没有单目高，而且存在着相机位姿的问题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下面给出特征点匹配的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bad case</a:t>
            </a:r>
          </a:p>
        </p:txBody>
      </p:sp>
    </p:spTree>
    <p:extLst>
      <p:ext uri="{BB962C8B-B14F-4D97-AF65-F5344CB8AC3E}">
        <p14:creationId xmlns:p14="http://schemas.microsoft.com/office/powerpoint/2010/main" val="240425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2C147-FF68-C44A-B050-5CAFCE4B1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B0B01721-70C9-45BD-6FCB-C9A2A262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核心参考论文</a:t>
            </a:r>
          </a:p>
        </p:txBody>
      </p:sp>
      <p:sp>
        <p:nvSpPr>
          <p:cNvPr id="2" name="内容占位符 23">
            <a:extLst>
              <a:ext uri="{FF2B5EF4-FFF2-40B4-BE49-F238E27FC236}">
                <a16:creationId xmlns:a16="http://schemas.microsoft.com/office/drawing/2014/main" id="{03A4D8C1-C048-15D4-E487-C4A3892363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168" y="1182968"/>
            <a:ext cx="11054414" cy="4835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383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DUSt3R: Geometric 3D Vision Made Easy</a:t>
            </a:r>
          </a:p>
          <a:p>
            <a:pPr marL="0" indent="0">
              <a:buNone/>
            </a:pPr>
            <a:r>
              <a:rPr lang="en-US" altLang="zh-CN" sz="2383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[2] Tame a Wild Camera: In-the-Wild Monocular Camera Calibration</a:t>
            </a:r>
          </a:p>
          <a:p>
            <a:pPr marL="0" indent="0">
              <a:buNone/>
            </a:pPr>
            <a:r>
              <a:rPr lang="en-US" altLang="zh-CN" sz="2383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[3] GIM: LEARNING GENERALIZABLE IMAGE MATCHER FROM INTERNET VIDEOS</a:t>
            </a:r>
          </a:p>
          <a:p>
            <a:pPr marL="0" indent="0">
              <a:buNone/>
            </a:pPr>
            <a:r>
              <a:rPr lang="en-US" altLang="zh-CN" sz="2383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[4] Deep Learning for Camera Calibration and Beyond: A Survey</a:t>
            </a:r>
          </a:p>
          <a:p>
            <a:pPr marL="0" indent="0">
              <a:buNone/>
            </a:pPr>
            <a:r>
              <a:rPr lang="en-US" altLang="zh-CN" sz="2383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[5] Depth Anything: Unleashing the Power of Large-Scale Unlabeled Data</a:t>
            </a:r>
          </a:p>
        </p:txBody>
      </p:sp>
    </p:spTree>
    <p:extLst>
      <p:ext uri="{BB962C8B-B14F-4D97-AF65-F5344CB8AC3E}">
        <p14:creationId xmlns:p14="http://schemas.microsoft.com/office/powerpoint/2010/main" val="33759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C87E0C-764E-46DC-8EB7-C02C2FA09B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722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项目进展</a:t>
            </a: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163" y="1062002"/>
            <a:ext cx="11204895" cy="5397791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缺陷检测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目的：实现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few-shot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缺陷检测，仅需要检测出异常样本（裂痕或鼓包），不需要检测异常类型和异常位置。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结果：单图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13.8ms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推理，裂痕准确率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98%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，鼓包检测准确率约为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99.8%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目前已经在产线上部署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内参标定：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目的：希望通过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Data-Driven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的方式，避免传统内参标定任务所需要的复杂设备和流程要求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结论：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sz="1588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目前算法在单目内参标定任务上，在室内数据集上</a:t>
            </a:r>
            <a:r>
              <a:rPr lang="zh-CN" altLang="en-US" sz="1588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超过</a:t>
            </a:r>
            <a:r>
              <a:rPr lang="en-US" altLang="zh-CN" sz="1588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SOTA</a:t>
            </a:r>
            <a:r>
              <a:rPr lang="zh-CN" altLang="en-US" sz="1588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</a:t>
            </a:r>
            <a:r>
              <a:rPr lang="zh-CN" altLang="en-US" sz="1588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，但是在自动驾驶数据集上表现效果较差</a:t>
            </a:r>
            <a:endParaRPr lang="en-US" altLang="zh-CN" sz="1588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sz="1588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单目标定的下游任务在定量和定性结果上都有相对明显的提升</a:t>
            </a:r>
            <a:endParaRPr lang="en-US" altLang="zh-CN" sz="1588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sz="1588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双目标定的结果不如单目的准确，且更为复杂</a:t>
            </a:r>
            <a:endParaRPr lang="en-US" altLang="zh-CN" sz="1588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未完成：尝试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Flow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方法进行内参标定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结果：预期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23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日前完成所有任务</a:t>
            </a:r>
            <a:endParaRPr lang="en-US" altLang="zh-CN" sz="1588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2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缺陷检测</a:t>
            </a: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368" y="921121"/>
            <a:ext cx="11429264" cy="4000620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电池壳表面划痕检测任务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&amp; 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鼓包点检测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417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现有大量的正常样本以及少部分的有缺陷的样本</a:t>
            </a:r>
            <a:endParaRPr lang="en-US" altLang="zh-CN" sz="1417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417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不需要区分缺陷的类别，只需要检测有无缺陷</a:t>
            </a:r>
            <a:endParaRPr lang="en-US" altLang="zh-CN" sz="1417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417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样本至少包含正常拍摄的图，标注的缺陷可以自己标注</a:t>
            </a:r>
            <a:endParaRPr lang="en-US" altLang="zh-CN" sz="1417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结果：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417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目前算法在裂痕检测任务上准确率约为</a:t>
            </a:r>
            <a:r>
              <a:rPr lang="en-US" altLang="zh-CN" sz="1417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98%</a:t>
            </a:r>
            <a:r>
              <a:rPr lang="zh-CN" altLang="en-US" sz="1417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，鼓包检测约为</a:t>
            </a:r>
            <a:r>
              <a:rPr lang="en-US" altLang="zh-CN" sz="1417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99.8%</a:t>
            </a:r>
            <a:r>
              <a:rPr lang="zh-CN" altLang="en-US" sz="1417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。模型已经在产线上部署</a:t>
            </a:r>
            <a:endParaRPr lang="en-US" altLang="zh-CN" sz="1417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417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算法推理速度是毫秒级，单图大分辨率推理速度为</a:t>
            </a:r>
            <a:r>
              <a:rPr lang="en-US" altLang="zh-CN" sz="1417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13.8ms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A8F8C0-55B8-0BDF-E0C0-89ED2874A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97" y="3429000"/>
            <a:ext cx="5269955" cy="29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3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2C147-FF68-C44A-B050-5CAFCE4B1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7BC7D-07A6-3E23-E070-4EC6F62D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缺陷检测</a:t>
            </a:r>
          </a:p>
        </p:txBody>
      </p:sp>
    </p:spTree>
    <p:extLst>
      <p:ext uri="{BB962C8B-B14F-4D97-AF65-F5344CB8AC3E}">
        <p14:creationId xmlns:p14="http://schemas.microsoft.com/office/powerpoint/2010/main" val="119645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2C147-FF68-C44A-B050-5CAFCE4B1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7BC7D-07A6-3E23-E070-4EC6F62D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相机内参标定</a:t>
            </a:r>
          </a:p>
        </p:txBody>
      </p:sp>
      <p:sp>
        <p:nvSpPr>
          <p:cNvPr id="3" name="内容占位符 23">
            <a:extLst>
              <a:ext uri="{FF2B5EF4-FFF2-40B4-BE49-F238E27FC236}">
                <a16:creationId xmlns:a16="http://schemas.microsoft.com/office/drawing/2014/main" id="{D42A0E1D-A985-9C2D-6725-3BC115DC62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368" y="921121"/>
            <a:ext cx="11429264" cy="907679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希望通过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Data-Driven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的方式，避免传统内参标定任务所需要的复杂设备和流程要求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成像原理如下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C8F6D5C-0DC0-87CE-8152-098AF0125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47" y="1853764"/>
            <a:ext cx="5614221" cy="215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D1DBC8F-EC30-0654-FF67-299100C5400F}"/>
              </a:ext>
            </a:extLst>
          </p:cNvPr>
          <p:cNvSpPr txBox="1"/>
          <p:nvPr/>
        </p:nvSpPr>
        <p:spPr>
          <a:xfrm>
            <a:off x="560439" y="4041058"/>
            <a:ext cx="105991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物理世界中相机坐标系下，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点的坐标为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(X,Y,Z)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 成像的点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P’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的坐标为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(X’, Y’, Z’)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物理成像平面和光心的距离为焦距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(f)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3.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根据相似三角形有：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4.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求解出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P’(      ,      )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5.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设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P’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在像素平面上的坐标为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u,v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（像素坐标系通常定义方式是：原点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o’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位于图像的左上角，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轴向右与 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  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轴平行，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轴向下与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轴平行。设像素坐标在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轴上缩放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alpha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倍，在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轴上缩放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beta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倍。同时，原点平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移了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cx, cy)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可以得到                       ，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470465F-F6B1-505A-FFE3-2169CBEBF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64" y="4608257"/>
            <a:ext cx="1156520" cy="3212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F0BCE6-174E-FBD4-EA9B-AE889556C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022" y="4929513"/>
            <a:ext cx="273795" cy="2678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942366A-D78C-69AA-A11F-52AA1D0B3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0279" y="4929512"/>
            <a:ext cx="273795" cy="2737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42D0D34-45EA-C457-6F6C-FC71632CD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1455" y="5990589"/>
            <a:ext cx="1251441" cy="3020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D02FC2E-547C-67DE-AC34-4D2C47B9CE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6465" y="5990589"/>
            <a:ext cx="1251441" cy="3020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8A7A071-422D-F2BF-04AF-1CC7D06363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8834" y="1818366"/>
            <a:ext cx="3596078" cy="96791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A827A4C-2D4B-7FB9-BB43-4325668128A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109" r="48206"/>
          <a:stretch/>
        </p:blipFill>
        <p:spPr>
          <a:xfrm>
            <a:off x="7335791" y="2816942"/>
            <a:ext cx="2282164" cy="8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9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2C147-FF68-C44A-B050-5CAFCE4B1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B0B01721-70C9-45BD-6FCB-C9A2A262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内参标定方法与对应的下游任务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CC6E9C-F2F2-5993-F41C-8B86407E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36" y="1284915"/>
            <a:ext cx="8776640" cy="486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3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2C147-FF68-C44A-B050-5CAFCE4B1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B0B01721-70C9-45BD-6FCB-C9A2A262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部分数据集示例</a:t>
            </a: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12D8DA37-0020-3DB4-7B93-CC197A6596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7702" y="921121"/>
            <a:ext cx="11429264" cy="1900737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KITTI (</a:t>
            </a:r>
            <a:r>
              <a:rPr lang="en-US" altLang="zh-C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fx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721, cx: 609, fy:721, cy: 172)</a:t>
            </a:r>
          </a:p>
        </p:txBody>
      </p:sp>
      <p:sp>
        <p:nvSpPr>
          <p:cNvPr id="4" name="内容占位符 23">
            <a:extLst>
              <a:ext uri="{FF2B5EF4-FFF2-40B4-BE49-F238E27FC236}">
                <a16:creationId xmlns:a16="http://schemas.microsoft.com/office/drawing/2014/main" id="{86E5CDC8-1944-98CA-2BA4-D3D404AA888A}"/>
              </a:ext>
            </a:extLst>
          </p:cNvPr>
          <p:cNvSpPr txBox="1">
            <a:spLocks/>
          </p:cNvSpPr>
          <p:nvPr/>
        </p:nvSpPr>
        <p:spPr>
          <a:xfrm>
            <a:off x="507702" y="3601693"/>
            <a:ext cx="11429264" cy="1900737"/>
          </a:xfrm>
          <a:prstGeom prst="rect">
            <a:avLst/>
          </a:prstGeom>
        </p:spPr>
        <p:txBody>
          <a:bodyPr>
            <a:normAutofit/>
          </a:bodyPr>
          <a:lstStyle>
            <a:lvl1pPr marL="241927" indent="-241927" algn="l" defTabSz="967710" rtl="0" eaLnBrk="1" latinLnBrk="0" hangingPunct="1">
              <a:lnSpc>
                <a:spcPct val="120000"/>
              </a:lnSpc>
              <a:spcBef>
                <a:spcPts val="1058"/>
              </a:spcBef>
              <a:buFontTx/>
              <a:buBlip>
                <a:blip r:embed="rId2"/>
              </a:buBlip>
              <a:defRPr sz="25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693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693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NYUv2 (fx:518, cx: 325, fy:519, cy: 253)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2F5DC6-3652-7A39-8126-6EC09346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10" y="1276364"/>
            <a:ext cx="6492960" cy="19700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5C2F48-84F5-C0B4-BF6C-1C897C4AB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10" y="3989044"/>
            <a:ext cx="3053405" cy="2293221"/>
          </a:xfrm>
          <a:prstGeom prst="rect">
            <a:avLst/>
          </a:prstGeom>
        </p:spPr>
      </p:pic>
      <p:sp>
        <p:nvSpPr>
          <p:cNvPr id="8" name="内容占位符 23">
            <a:extLst>
              <a:ext uri="{FF2B5EF4-FFF2-40B4-BE49-F238E27FC236}">
                <a16:creationId xmlns:a16="http://schemas.microsoft.com/office/drawing/2014/main" id="{75E7FCFD-7D61-D533-F734-650DCCEFEC47}"/>
              </a:ext>
            </a:extLst>
          </p:cNvPr>
          <p:cNvSpPr txBox="1">
            <a:spLocks/>
          </p:cNvSpPr>
          <p:nvPr/>
        </p:nvSpPr>
        <p:spPr>
          <a:xfrm>
            <a:off x="5458244" y="3601693"/>
            <a:ext cx="6492960" cy="1900737"/>
          </a:xfrm>
          <a:prstGeom prst="rect">
            <a:avLst/>
          </a:prstGeom>
        </p:spPr>
        <p:txBody>
          <a:bodyPr>
            <a:normAutofit/>
          </a:bodyPr>
          <a:lstStyle>
            <a:lvl1pPr marL="241927" indent="-241927" algn="l" defTabSz="967710" rtl="0" eaLnBrk="1" latinLnBrk="0" hangingPunct="1">
              <a:lnSpc>
                <a:spcPct val="120000"/>
              </a:lnSpc>
              <a:spcBef>
                <a:spcPts val="1058"/>
              </a:spcBef>
              <a:buFontTx/>
              <a:buBlip>
                <a:blip r:embed="rId2"/>
              </a:buBlip>
              <a:defRPr sz="25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693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693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CO3D (fx:2.76, fy:2.76)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5E26C0-EF8D-1937-CC81-F075512FE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89044"/>
            <a:ext cx="1716334" cy="22932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93479C2-1476-4B21-C950-CCF7CC014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0366" y="1672648"/>
            <a:ext cx="3880182" cy="314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2C147-FF68-C44A-B050-5CAFCE4B1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B0B01721-70C9-45BD-6FCB-C9A2A262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内参标定算法流程及结果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0A2FE4-7458-1E78-C057-B8A9913E8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228" y="1113858"/>
            <a:ext cx="5419404" cy="46302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9F44211-A5A9-18BC-B440-17A1970D3ABF}"/>
              </a:ext>
            </a:extLst>
          </p:cNvPr>
          <p:cNvSpPr txBox="1"/>
          <p:nvPr/>
        </p:nvSpPr>
        <p:spPr>
          <a:xfrm>
            <a:off x="6981722" y="5870865"/>
            <a:ext cx="468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median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weiszfeld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方法得到的内参是一样的</a:t>
            </a:r>
          </a:p>
        </p:txBody>
      </p:sp>
      <p:sp>
        <p:nvSpPr>
          <p:cNvPr id="9" name="内容占位符 23">
            <a:extLst>
              <a:ext uri="{FF2B5EF4-FFF2-40B4-BE49-F238E27FC236}">
                <a16:creationId xmlns:a16="http://schemas.microsoft.com/office/drawing/2014/main" id="{2A13F475-0FB4-C3B9-DFBC-79E3EC9E14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368" y="1044647"/>
            <a:ext cx="5714632" cy="4493727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确定标定流程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dust3r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进行单目内参标定：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dust3r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可以只依靠输入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2D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图像得到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3D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点云，通过针孔相机模型，利用不同的算法求解相机内参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内参标定后的任务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3D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重建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dust3r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直接得到的点云渲染有很多局部断裂、重复等现象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图像裁剪的恢复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Bounding box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的投影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07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2C147-FF68-C44A-B050-5CAFCE4B1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B0B01721-70C9-45BD-6FCB-C9A2A262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内参标定结果</a:t>
            </a:r>
          </a:p>
        </p:txBody>
      </p:sp>
      <p:sp>
        <p:nvSpPr>
          <p:cNvPr id="8" name="内容占位符 23">
            <a:extLst>
              <a:ext uri="{FF2B5EF4-FFF2-40B4-BE49-F238E27FC236}">
                <a16:creationId xmlns:a16="http://schemas.microsoft.com/office/drawing/2014/main" id="{031C8CAA-48F6-847C-209B-5610E4A748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4106836"/>
            <a:ext cx="4774517" cy="2251005"/>
          </a:xfrm>
        </p:spPr>
        <p:txBody>
          <a:bodyPr>
            <a:normAutofit lnSpcReduction="10000"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结论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417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417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Zero-shot</a:t>
            </a:r>
            <a:r>
              <a:rPr lang="zh-CN" altLang="en-US" sz="1417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上的性能表现很好，针对不同分辨率的估计误差都很小</a:t>
            </a:r>
            <a:endParaRPr lang="en-US" altLang="zh-CN" sz="1417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417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但是在自动驾驶场景中的内参标定性能很差，其中</a:t>
            </a:r>
            <a:r>
              <a:rPr lang="en-US" altLang="zh-CN" sz="1417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NUScenes</a:t>
            </a:r>
            <a:r>
              <a:rPr lang="zh-CN" altLang="en-US" sz="1417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417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KITTI</a:t>
            </a:r>
            <a:r>
              <a:rPr lang="zh-CN" altLang="en-US" sz="1417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是自动驾驶场景的数据集，由此可能得出</a:t>
            </a:r>
            <a:r>
              <a:rPr lang="en-US" altLang="zh-CN" sz="1417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Dust3r</a:t>
            </a:r>
            <a:r>
              <a:rPr lang="zh-CN" altLang="en-US" sz="1417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对复杂场景的建模能力较差，也可能是自动驾驶数据集训练量较小，只用了</a:t>
            </a:r>
            <a:r>
              <a:rPr lang="en-US" altLang="zh-CN" sz="1417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Waymo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B143324-3F1E-F3B3-AA0F-2DBBB259ED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37178"/>
            <a:ext cx="4004638" cy="120913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BCFB7A5-EB62-2F16-39EC-E218EDBFE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4" t="15502" r="12872" b="22271"/>
          <a:stretch/>
        </p:blipFill>
        <p:spPr>
          <a:xfrm>
            <a:off x="6096000" y="5146308"/>
            <a:ext cx="4195603" cy="13476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EAC53ED-8463-5A26-D7F1-7ADEBCD45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1121"/>
            <a:ext cx="12192000" cy="296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8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78c8f87c-62e1-4241-a275-173841f12d59"/>
</p:tagLst>
</file>

<file path=ppt/theme/theme1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演示文稿1" id="{58207EA5-DF65-41EA-AC31-C4A3CCF3DB63}" vid="{ECDA9F49-FF6D-42F4-A480-1F82BD0E4C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6818</TotalTime>
  <Words>920</Words>
  <Application>Microsoft Office PowerPoint</Application>
  <PresentationFormat>宽屏</PresentationFormat>
  <Paragraphs>80</Paragraphs>
  <Slides>14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Arial</vt:lpstr>
      <vt:lpstr>Times New Roman</vt:lpstr>
      <vt:lpstr>自定义设计方案</vt:lpstr>
      <vt:lpstr>缺陷检测&amp;相机内参标定</vt:lpstr>
      <vt:lpstr>项目进展</vt:lpstr>
      <vt:lpstr>缺陷检测</vt:lpstr>
      <vt:lpstr>缺陷检测</vt:lpstr>
      <vt:lpstr>相机内参标定</vt:lpstr>
      <vt:lpstr>内参标定方法与对应的下游任务</vt:lpstr>
      <vt:lpstr>部分数据集示例</vt:lpstr>
      <vt:lpstr>内参标定算法流程及结果</vt:lpstr>
      <vt:lpstr>内参标定结果</vt:lpstr>
      <vt:lpstr>3D Refine</vt:lpstr>
      <vt:lpstr>Restoration</vt:lpstr>
      <vt:lpstr>双目内参标定</vt:lpstr>
      <vt:lpstr>核心参考论文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李一</dc:creator>
  <cp:lastModifiedBy>fang bin</cp:lastModifiedBy>
  <cp:revision>904</cp:revision>
  <cp:lastPrinted>2017-10-17T16:00:00Z</cp:lastPrinted>
  <dcterms:created xsi:type="dcterms:W3CDTF">2017-10-17T16:00:00Z</dcterms:created>
  <dcterms:modified xsi:type="dcterms:W3CDTF">2024-05-09T08:01:02Z</dcterms:modified>
  <cp:category>work report</cp:category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</Properties>
</file>